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954838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79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38872" y="0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74650" y="696913"/>
            <a:ext cx="6205538" cy="34909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6114" y="4422543"/>
            <a:ext cx="5562611" cy="4188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/>
          <a:lstStyle>
            <a:lvl1pPr marL="457200" marR="0" lvl="0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841885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38872" y="8841885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33529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6913"/>
            <a:ext cx="6205538" cy="34909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96114" y="4422543"/>
            <a:ext cx="5562611" cy="4188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b="1"/>
          </a:p>
        </p:txBody>
      </p:sp>
      <p:sp>
        <p:nvSpPr>
          <p:cNvPr id="75" name="Google Shape;75;p1:notes"/>
          <p:cNvSpPr txBox="1">
            <a:spLocks noGrp="1"/>
          </p:cNvSpPr>
          <p:nvPr>
            <p:ph type="sldNum" idx="12"/>
          </p:nvPr>
        </p:nvSpPr>
        <p:spPr>
          <a:xfrm>
            <a:off x="3938872" y="8841885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:notes"/>
          <p:cNvSpPr txBox="1">
            <a:spLocks noGrp="1"/>
          </p:cNvSpPr>
          <p:nvPr>
            <p:ph type="ftr" idx="11"/>
          </p:nvPr>
        </p:nvSpPr>
        <p:spPr>
          <a:xfrm>
            <a:off x="1" y="8841885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:notes"/>
          <p:cNvSpPr txBox="1">
            <a:spLocks noGrp="1"/>
          </p:cNvSpPr>
          <p:nvPr>
            <p:ph type="dt" idx="10"/>
          </p:nvPr>
        </p:nvSpPr>
        <p:spPr>
          <a:xfrm>
            <a:off x="3938872" y="0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:notes"/>
          <p:cNvSpPr txBox="1">
            <a:spLocks noGrp="1"/>
          </p:cNvSpPr>
          <p:nvPr>
            <p:ph type="hdr" idx="3"/>
          </p:nvPr>
        </p:nvSpPr>
        <p:spPr>
          <a:xfrm>
            <a:off x="1" y="0"/>
            <a:ext cx="3014393" cy="465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2172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96114" y="4422543"/>
            <a:ext cx="5562611" cy="4188935"/>
          </a:xfrm>
          <a:prstGeom prst="rect">
            <a:avLst/>
          </a:prstGeom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6913"/>
            <a:ext cx="6205538" cy="34909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575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96114" y="4422543"/>
            <a:ext cx="5562611" cy="4188935"/>
          </a:xfrm>
          <a:prstGeom prst="rect">
            <a:avLst/>
          </a:prstGeom>
        </p:spPr>
        <p:txBody>
          <a:bodyPr spcFirstLastPara="1" wrap="square" lIns="92900" tIns="46450" rIns="92900" bIns="464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696913"/>
            <a:ext cx="6205538" cy="34909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207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3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240"/>
              <a:buNone/>
              <a:defRPr sz="3200">
                <a:solidFill>
                  <a:schemeClr val="lt1"/>
                </a:solidFill>
              </a:defRPr>
            </a:lvl1pPr>
            <a:lvl2pPr lvl="1" algn="ctr">
              <a:spcBef>
                <a:spcPts val="900"/>
              </a:spcBef>
              <a:spcAft>
                <a:spcPts val="0"/>
              </a:spcAft>
              <a:buSzPts val="30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64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3" y="5056020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2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1270000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2"/>
          </p:nvPr>
        </p:nvSpPr>
        <p:spPr>
          <a:xfrm>
            <a:off x="6408616" y="1535114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1800"/>
              </a:spcBef>
              <a:spcAft>
                <a:spcPts val="0"/>
              </a:spcAft>
              <a:buSzPts val="1960"/>
              <a:buNone/>
              <a:defRPr sz="2800" b="1"/>
            </a:lvl1pPr>
            <a:lvl2pPr marL="914400" lvl="1" indent="-228600" algn="l">
              <a:spcBef>
                <a:spcPts val="900"/>
              </a:spcBef>
              <a:spcAft>
                <a:spcPts val="0"/>
              </a:spcAft>
              <a:buSzPts val="22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3"/>
          </p:nvPr>
        </p:nvSpPr>
        <p:spPr>
          <a:xfrm>
            <a:off x="1270001" y="2174876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body" idx="4"/>
          </p:nvPr>
        </p:nvSpPr>
        <p:spPr>
          <a:xfrm>
            <a:off x="6408616" y="2174876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3060" algn="l">
              <a:spcBef>
                <a:spcPts val="1800"/>
              </a:spcBef>
              <a:spcAft>
                <a:spcPts val="0"/>
              </a:spcAft>
              <a:buSzPts val="1960"/>
              <a:buChar char="■"/>
              <a:defRPr sz="2800"/>
            </a:lvl1pPr>
            <a:lvl2pPr marL="914400" lvl="1" indent="-396240" algn="l">
              <a:spcBef>
                <a:spcPts val="900"/>
              </a:spcBef>
              <a:spcAft>
                <a:spcPts val="0"/>
              </a:spcAft>
              <a:buSzPts val="2640"/>
              <a:buChar char="─"/>
              <a:defRPr sz="2400"/>
            </a:lvl2pPr>
            <a:lvl3pPr marL="1371600" lvl="2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1278833" y="1761434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18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9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6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41" y="6265305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5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1800"/>
              </a:spcBef>
              <a:spcAft>
                <a:spcPts val="0"/>
              </a:spcAft>
              <a:buClr>
                <a:srgbClr val="CF2124"/>
              </a:buClr>
              <a:buSzPts val="224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24180" algn="l" rtl="0">
              <a:spcBef>
                <a:spcPts val="900"/>
              </a:spcBef>
              <a:spcAft>
                <a:spcPts val="0"/>
              </a:spcAft>
              <a:buClr>
                <a:srgbClr val="CF2124"/>
              </a:buClr>
              <a:buSzPts val="3080"/>
              <a:buFont typeface="Calibri"/>
              <a:buChar char="─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6239" algn="l" rtl="0">
              <a:spcBef>
                <a:spcPts val="600"/>
              </a:spcBef>
              <a:spcAft>
                <a:spcPts val="0"/>
              </a:spcAft>
              <a:buClr>
                <a:srgbClr val="55493F"/>
              </a:buClr>
              <a:buSzPts val="26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1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>
            <a:spLocks noGrp="1"/>
          </p:cNvSpPr>
          <p:nvPr>
            <p:ph type="subTitle" idx="1"/>
          </p:nvPr>
        </p:nvSpPr>
        <p:spPr>
          <a:xfrm>
            <a:off x="916503" y="3697339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New Jersey Slides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dirty="0"/>
              <a:t>Tax Year </a:t>
            </a:r>
            <a:r>
              <a:rPr lang="en-US" dirty="0" smtClean="0"/>
              <a:t>2019</a:t>
            </a:r>
            <a:endParaRPr dirty="0"/>
          </a:p>
        </p:txBody>
      </p:sp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Calibri"/>
              <a:buNone/>
            </a:pPr>
            <a:r>
              <a:rPr lang="en-US" sz="3959"/>
              <a:t>Social Security and Railroad Retirement Equivalent</a:t>
            </a:r>
            <a:endParaRPr sz="3959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–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87" name="Google Shape;87;p10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99187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20"/>
              <a:buChar char="■"/>
            </a:pPr>
            <a:r>
              <a:rPr lang="en-US" sz="3600"/>
              <a:t>Social Security and Railroad Retirement Benefits Tier 1 are not taxable in NJ</a:t>
            </a:r>
            <a:endParaRPr/>
          </a:p>
          <a:p>
            <a:pPr marL="914400" lvl="1" indent="-338138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3960"/>
              <a:buChar char="─"/>
            </a:pPr>
            <a:r>
              <a:rPr lang="en-US" sz="3600"/>
              <a:t>Note: There is no line item for them on NJ 1040 </a:t>
            </a:r>
            <a:endParaRPr/>
          </a:p>
          <a:p>
            <a:pPr marL="341313" lvl="0" indent="-199073" algn="l" rtl="0">
              <a:spcBef>
                <a:spcPts val="180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Tax On Social Security &amp; Railroad </a:t>
            </a:r>
            <a:br>
              <a:rPr lang="en-US" sz="3600"/>
            </a:br>
            <a:r>
              <a:rPr lang="en-US" sz="3600"/>
              <a:t>Retirement Benefits Tier 1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3476488" y="6265305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NJ </a:t>
            </a:r>
            <a:r>
              <a:rPr lang="en-US" dirty="0"/>
              <a:t>Training – </a:t>
            </a:r>
            <a:r>
              <a:rPr lang="en-US" dirty="0" smtClean="0"/>
              <a:t>TY2019</a:t>
            </a:r>
            <a:endParaRPr dirty="0"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609603" y="6265305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1022350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3" lvl="0" indent="-341313" algn="l" rtl="0">
              <a:spcBef>
                <a:spcPts val="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Neither Social Security nor Railroad Retirement Tier 1 is taxable for NJ so they do not flow through to NJ return</a:t>
            </a:r>
            <a:endParaRPr dirty="0"/>
          </a:p>
          <a:p>
            <a:pPr marL="341313" lvl="0" indent="-341313" algn="l" rtl="0">
              <a:spcBef>
                <a:spcPts val="1800"/>
              </a:spcBef>
              <a:spcAft>
                <a:spcPts val="0"/>
              </a:spcAft>
              <a:buSzPts val="2072"/>
              <a:buChar char="■"/>
            </a:pPr>
            <a:r>
              <a:rPr lang="en-US" sz="2960" dirty="0"/>
              <a:t>Medicare premiums entered on Social Security screen will flow through to medical expenses on NJ 1040 line 31 (if medical expenses exceed 2% of NJ gross income on line 29)</a:t>
            </a:r>
            <a:endParaRPr dirty="0"/>
          </a:p>
          <a:p>
            <a:pPr marL="914400" lvl="1" indent="-338138" algn="l" rtl="0">
              <a:spcBef>
                <a:spcPts val="900"/>
              </a:spcBef>
              <a:spcAft>
                <a:spcPts val="0"/>
              </a:spcAft>
              <a:buSzPts val="2849"/>
              <a:buChar char="─"/>
            </a:pPr>
            <a:r>
              <a:rPr lang="en-US" sz="2590" dirty="0"/>
              <a:t>Therefore, NJ taxable income can change when you enter Social Security or Railroad Retirement Tier 1.  Even though there is no new income on NJ return, the medical expense deduction can increase</a:t>
            </a:r>
            <a:endParaRPr dirty="0"/>
          </a:p>
          <a:p>
            <a:pPr marL="341313" lvl="0" indent="-209741" algn="l" rtl="0">
              <a:spcBef>
                <a:spcPts val="1800"/>
              </a:spcBef>
              <a:spcAft>
                <a:spcPts val="0"/>
              </a:spcAft>
              <a:buSzPts val="2072"/>
              <a:buNone/>
            </a:pPr>
            <a:endParaRPr sz="2960" dirty="0"/>
          </a:p>
        </p:txBody>
      </p:sp>
      <p:sp>
        <p:nvSpPr>
          <p:cNvPr id="97" name="Google Shape;97;p11"/>
          <p:cNvSpPr txBox="1">
            <a:spLocks noGrp="1"/>
          </p:cNvSpPr>
          <p:nvPr>
            <p:ph type="title"/>
          </p:nvPr>
        </p:nvSpPr>
        <p:spPr>
          <a:xfrm>
            <a:off x="1066803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Social Security/Railroad Retirement Benefits Tier 1 on NJ 1040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8 Templ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152</Words>
  <Application>Microsoft Office PowerPoint</Application>
  <PresentationFormat>Widescreen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Noto Sans Symbols</vt:lpstr>
      <vt:lpstr>2018 Templet</vt:lpstr>
      <vt:lpstr>Social Security and Railroad Retirement Equivalent</vt:lpstr>
      <vt:lpstr>Tax On Social Security &amp; Railroad  Retirement Benefits Tier 1</vt:lpstr>
      <vt:lpstr>Social Security/Railroad Retirement Benefits Tier 1 on NJ 1040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Security and Railroad Retirement Equivalent</dc:title>
  <dc:creator>kathy</dc:creator>
  <cp:lastModifiedBy>kathy</cp:lastModifiedBy>
  <cp:revision>2</cp:revision>
  <dcterms:modified xsi:type="dcterms:W3CDTF">2019-10-27T17:03:08Z</dcterms:modified>
</cp:coreProperties>
</file>